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1"/>
    <p:restoredTop sz="94620"/>
  </p:normalViewPr>
  <p:slideViewPr>
    <p:cSldViewPr snapToGrid="0" snapToObjects="1">
      <p:cViewPr varScale="1">
        <p:scale>
          <a:sx n="76" d="100"/>
          <a:sy n="76" d="100"/>
        </p:scale>
        <p:origin x="21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9B9AA-7840-6448-BCAC-CA4ADFC764C3}" type="datetimeFigureOut">
              <a:rPr lang="en-US" smtClean="0"/>
              <a:t>5/1/19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84C8C-1110-2A49-B00F-22617C9B1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66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1F06C-6FF8-4B41-9C5D-16C92CB051E8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2539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F6A4D-00A1-A840-A8A8-3AB20F97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4582B6-A5F6-C842-9A03-0F8F4406A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827B3-0E82-F348-8118-E3403BC91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EE1-05F9-4247-866E-5CC0DDB276B1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376E3-BA4E-BF42-A7FA-B09BCF58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04668-59F5-E242-B566-1C1CDAC57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82A0-0568-5B4B-A4C7-31AECAFB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9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4358D-7D2A-2E46-80F0-FA7F921B7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473A6D-3926-7E48-A297-0F63D1F13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B19EC-DA5F-D64D-BBE7-8957A52A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EE1-05F9-4247-866E-5CC0DDB276B1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11F1A-4B2F-504C-8A6F-C141D108E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E5578-5068-634D-B14B-CBDA6D974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82A0-0568-5B4B-A4C7-31AECAFB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61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69640D-DA5A-B74D-A432-41FA539E64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B08F9A-8A81-C24D-BC47-2300164B79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B5BA3-1B11-BB44-B367-33052572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EE1-05F9-4247-866E-5CC0DDB276B1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868E3-1A93-5642-9548-E676F406E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50D61-E300-E240-A47D-6D65BA757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82A0-0568-5B4B-A4C7-31AECAFB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116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6EC55-38CD-3344-8604-CAE1DCB13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AE1AA-A126-524D-A9D2-FEB47CC17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C6858-C5B0-854C-925F-DB6250E61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EE1-05F9-4247-866E-5CC0DDB276B1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D0F6E-A89D-4D4C-A6EF-162763F89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6B4F7-A077-7B42-BBF3-E524FAF8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82A0-0568-5B4B-A4C7-31AECAFB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7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5CD0B-2AAD-6E4E-BAD8-C5F3F89C8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804498-FE1C-5B45-94BB-C0459CA78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D4916-5523-8B41-81A3-9554E0E3F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EE1-05F9-4247-866E-5CC0DDB276B1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1DAD3-9CCA-C748-88DA-63405C0FD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04E94-53E0-0944-946B-D964317DB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82A0-0568-5B4B-A4C7-31AECAFB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2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F78E0-59E3-2A4D-B551-B471D2B87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E3F-C847-9F48-945B-5CEFE46DAE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97B60-26E0-084F-BF50-167BD108A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006256-C401-ED44-941F-45C840CB8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EE1-05F9-4247-866E-5CC0DDB276B1}" type="datetimeFigureOut">
              <a:rPr lang="en-US" smtClean="0"/>
              <a:t>5/1/19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943AC-1978-7D40-97BB-299B615D9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DD851-F16A-2C46-A765-4FDFFF810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82A0-0568-5B4B-A4C7-31AECAFB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42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ED7E6-9BD4-AD42-834E-F0A22B5D4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C074D-DBB3-5F4D-BF98-460D28BA0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B30D13-5DB5-FB4F-B9E0-DDC8B13D1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1EE532-73E0-F54A-A66E-0D843A2959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E13719-34AF-844E-B6BE-F91D871BF2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403082-4F2D-C545-9E0D-1157B8CA3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EE1-05F9-4247-866E-5CC0DDB276B1}" type="datetimeFigureOut">
              <a:rPr lang="en-US" smtClean="0"/>
              <a:t>5/1/19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BD0F57-B31C-5241-99F5-F9602F5C8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C413D8-0FFC-8642-A9C3-FF7D171B9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82A0-0568-5B4B-A4C7-31AECAFB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0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0F457-709F-344A-885B-7C3F82D77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43273-4A6C-B74C-B810-989D58D6C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EE1-05F9-4247-866E-5CC0DDB276B1}" type="datetimeFigureOut">
              <a:rPr lang="en-US" smtClean="0"/>
              <a:t>5/1/19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106C2A-9512-CE4F-8EBF-AEE2F0106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A0E7C0-AEB6-E64B-82E0-F2F9F3F43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82A0-0568-5B4B-A4C7-31AECAFB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04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2752F2-9E53-0E48-94F2-A68C2969D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EE1-05F9-4247-866E-5CC0DDB276B1}" type="datetimeFigureOut">
              <a:rPr lang="en-US" smtClean="0"/>
              <a:t>5/1/19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B5365D-4216-224F-890B-6E64D825B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5140EA-9738-2241-9AF3-57CCD6EEF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82A0-0568-5B4B-A4C7-31AECAFB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69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FB552-F801-4149-92DB-BDC33ED8C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8CE1B-6B9B-6E43-8F41-42CC6ADFE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64E72B-11D4-614A-BCE1-A25F9647A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C1C4EA-399B-9343-8B40-360988A79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EE1-05F9-4247-866E-5CC0DDB276B1}" type="datetimeFigureOut">
              <a:rPr lang="en-US" smtClean="0"/>
              <a:t>5/1/19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2B7B2-1C6F-B743-A4C7-C9C8B0E90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3300D2-F753-4A48-A521-7ABFF6257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82A0-0568-5B4B-A4C7-31AECAFB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D9B4F-605F-A74F-B092-2E65EBD41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4815B6-07F8-1345-ADB2-9C99CD0FDC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9863E5-9F2F-FE40-B77C-BEB3FBAC2E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F0312-792E-6E4C-8FF0-3A656E553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EE1-05F9-4247-866E-5CC0DDB276B1}" type="datetimeFigureOut">
              <a:rPr lang="en-US" smtClean="0"/>
              <a:t>5/1/19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FFECD-D325-244A-B36D-B969E7A55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B4F03-8C97-8B42-A0C7-DE3C83DB8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82A0-0568-5B4B-A4C7-31AECAFB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850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B45F5F-446B-3F4B-A6C6-3774391CB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35EAD-9AF0-A84C-97EE-805D5304B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DDD1F-9DD9-EA44-AEBC-E7BA10DEF1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55EE1-05F9-4247-866E-5CC0DDB276B1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E7D00-B581-8344-890C-427CDF2F50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EC91E-CEEC-E54B-B0E5-CD84222D4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882A0-0568-5B4B-A4C7-31AECAFB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79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highered.mheducation.com/sites/0072495855/student_view0/chapter2/animation__phagocytosis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manasinc.com/webcontent/animations/content/inflammatory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AEC1D-2DA3-B44C-8A4E-BEC192467E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Non-Specific </a:t>
            </a:r>
            <a:r>
              <a:rPr lang="en-US" dirty="0" err="1"/>
              <a:t>Defences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882AA3-646B-3E47-B8F4-73C93BFB61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555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non-specific defenses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4809"/>
            <a:ext cx="7556313" cy="4755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Phagocytes</a:t>
            </a:r>
          </a:p>
          <a:p>
            <a:r>
              <a:rPr lang="en-US" sz="2400" dirty="0"/>
              <a:t>cells which engulf and digest micro-organisms</a:t>
            </a:r>
          </a:p>
          <a:p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377" y="2930372"/>
            <a:ext cx="6934200" cy="3368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902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non-specific defenses cont.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3790AD-AE49-0E4F-BB14-8B01292D9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Two main types of phagocytes involved in non-specific defense</a:t>
            </a:r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US" sz="2400" dirty="0">
                <a:solidFill>
                  <a:schemeClr val="accent6"/>
                </a:solidFill>
              </a:rPr>
              <a:t>Leucocytes</a:t>
            </a:r>
          </a:p>
          <a:p>
            <a:r>
              <a:rPr lang="en-US" sz="2400" dirty="0"/>
              <a:t>Have the ability to </a:t>
            </a:r>
            <a:r>
              <a:rPr lang="en-US" sz="2400" dirty="0">
                <a:solidFill>
                  <a:schemeClr val="accent2"/>
                </a:solidFill>
              </a:rPr>
              <a:t>leave the blood capillaries </a:t>
            </a:r>
            <a:r>
              <a:rPr lang="en-US" sz="2400" dirty="0"/>
              <a:t>and </a:t>
            </a:r>
            <a:r>
              <a:rPr lang="en-US" sz="2400" dirty="0">
                <a:solidFill>
                  <a:schemeClr val="accent2"/>
                </a:solidFill>
              </a:rPr>
              <a:t>migrate</a:t>
            </a:r>
            <a:r>
              <a:rPr lang="en-US" sz="2400" dirty="0"/>
              <a:t> through tissues to the </a:t>
            </a:r>
            <a:r>
              <a:rPr lang="en-US" sz="2400" dirty="0">
                <a:solidFill>
                  <a:schemeClr val="accent2"/>
                </a:solidFill>
              </a:rPr>
              <a:t>place of infection. </a:t>
            </a:r>
            <a:br>
              <a:rPr lang="en-US" sz="2400" dirty="0"/>
            </a:br>
            <a:r>
              <a:rPr lang="en-US" sz="2400" dirty="0"/>
              <a:t>Can </a:t>
            </a:r>
            <a:r>
              <a:rPr lang="en-US" sz="2400" dirty="0">
                <a:solidFill>
                  <a:schemeClr val="accent2"/>
                </a:solidFill>
              </a:rPr>
              <a:t>secrete substances to kill bacteria </a:t>
            </a:r>
            <a:r>
              <a:rPr lang="en-US" sz="2400" dirty="0"/>
              <a:t>before they engulf them. </a:t>
            </a:r>
          </a:p>
          <a:p>
            <a:endParaRPr lang="en-US" sz="2400" u="sng" dirty="0"/>
          </a:p>
          <a:p>
            <a:pPr marL="0" indent="0">
              <a:buNone/>
            </a:pPr>
            <a:r>
              <a:rPr lang="en-US" sz="2400" dirty="0">
                <a:solidFill>
                  <a:schemeClr val="accent6"/>
                </a:solidFill>
              </a:rPr>
              <a:t>Macrophages</a:t>
            </a:r>
            <a:endParaRPr lang="en-US" sz="2400" u="sng" dirty="0">
              <a:solidFill>
                <a:schemeClr val="accent6"/>
              </a:solidFill>
            </a:endParaRPr>
          </a:p>
          <a:p>
            <a:r>
              <a:rPr lang="en-US" sz="2400" dirty="0"/>
              <a:t>Develop from some leucocytes. </a:t>
            </a:r>
            <a:br>
              <a:rPr lang="en-US" sz="2400" dirty="0"/>
            </a:br>
            <a:r>
              <a:rPr lang="en-US" sz="2400" dirty="0"/>
              <a:t>Can be either </a:t>
            </a:r>
            <a:r>
              <a:rPr lang="en-US" sz="2400" dirty="0">
                <a:solidFill>
                  <a:schemeClr val="accent2"/>
                </a:solidFill>
              </a:rPr>
              <a:t>fixed</a:t>
            </a:r>
            <a:r>
              <a:rPr lang="en-US" sz="2400" dirty="0"/>
              <a:t> in one place waiting for bacteria to come to them or some can </a:t>
            </a:r>
            <a:r>
              <a:rPr lang="en-US" sz="2400" dirty="0">
                <a:solidFill>
                  <a:schemeClr val="accent2"/>
                </a:solidFill>
              </a:rPr>
              <a:t>wander</a:t>
            </a:r>
            <a:r>
              <a:rPr lang="en-US" sz="2400" dirty="0"/>
              <a:t>. </a:t>
            </a:r>
          </a:p>
          <a:p>
            <a:endParaRPr lang="en-US" sz="2000" u="sng" dirty="0"/>
          </a:p>
          <a:p>
            <a:endParaRPr lang="en-US" sz="2400" u="sng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3570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non-specific defenses cont.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02909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Phagocytosis video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http://highered.mheducation.com/sites/0072495855/student_view0/chapter2/animation__phagocytosis.html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101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non-specific defenses cont.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19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6"/>
                </a:solidFill>
              </a:rPr>
              <a:t>Inflammation</a:t>
            </a:r>
          </a:p>
          <a:p>
            <a:pPr marL="0" indent="0">
              <a:buNone/>
            </a:pPr>
            <a:r>
              <a:rPr lang="en-US" sz="2400" dirty="0"/>
              <a:t>A typical inflammatory response will show the signs of </a:t>
            </a:r>
            <a:r>
              <a:rPr lang="en-US" sz="2400" u="sng" dirty="0"/>
              <a:t>redness</a:t>
            </a:r>
            <a:r>
              <a:rPr lang="en-US" sz="2400" dirty="0"/>
              <a:t>, </a:t>
            </a:r>
            <a:r>
              <a:rPr lang="en-US" sz="2400" u="sng" dirty="0"/>
              <a:t>swelling</a:t>
            </a:r>
            <a:r>
              <a:rPr lang="en-US" sz="2400" dirty="0"/>
              <a:t> and </a:t>
            </a:r>
            <a:r>
              <a:rPr lang="en-US" sz="2400" u="sng" dirty="0"/>
              <a:t>heat</a:t>
            </a:r>
            <a:r>
              <a:rPr lang="en-US" sz="2400" dirty="0"/>
              <a:t> and </a:t>
            </a:r>
            <a:r>
              <a:rPr lang="en-US" sz="2400" u="sng" dirty="0"/>
              <a:t>pain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r>
              <a:rPr lang="en-US" sz="2400" dirty="0"/>
              <a:t>These occur as a result of the process which occurs in response to an infection.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In your text book (</a:t>
            </a:r>
            <a:r>
              <a:rPr lang="en-US" sz="2400" dirty="0" err="1"/>
              <a:t>pg</a:t>
            </a:r>
            <a:r>
              <a:rPr lang="en-US" sz="2400" dirty="0"/>
              <a:t> 136), read and </a:t>
            </a:r>
            <a:r>
              <a:rPr lang="en-US" sz="2400" dirty="0" err="1"/>
              <a:t>summarise</a:t>
            </a:r>
            <a:r>
              <a:rPr lang="en-US" sz="2400" dirty="0"/>
              <a:t> in dot points/flowchart the seven steps involved in the inflammatory response. Highlight/underline key terms such as </a:t>
            </a:r>
            <a:r>
              <a:rPr lang="en-US" sz="2400" dirty="0">
                <a:solidFill>
                  <a:schemeClr val="accent2"/>
                </a:solidFill>
              </a:rPr>
              <a:t>mast cells, histamine, heparin</a:t>
            </a:r>
            <a:r>
              <a:rPr lang="en-US" sz="2400" dirty="0"/>
              <a:t> etc. </a:t>
            </a:r>
          </a:p>
          <a:p>
            <a:r>
              <a:rPr lang="en-US" sz="2400" dirty="0">
                <a:hlinkClick r:id="rId2"/>
              </a:rPr>
              <a:t>Non-specific inflammatory response </a:t>
            </a:r>
            <a:r>
              <a:rPr lang="en-US" sz="2400" dirty="0"/>
              <a:t>animation</a:t>
            </a:r>
          </a:p>
        </p:txBody>
      </p:sp>
    </p:spTree>
    <p:extLst>
      <p:ext uri="{BB962C8B-B14F-4D97-AF65-F5344CB8AC3E}">
        <p14:creationId xmlns:p14="http://schemas.microsoft.com/office/powerpoint/2010/main" val="249355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non-specific defenses cont.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/>
                </a:solidFill>
              </a:rPr>
              <a:t>Fever</a:t>
            </a:r>
          </a:p>
          <a:p>
            <a:pPr marL="0" indent="0">
              <a:buNone/>
            </a:pPr>
            <a:r>
              <a:rPr lang="en-US" dirty="0"/>
              <a:t>An elevation of body temperature caused by an increase in the body’s thermostat (controlled by the hypothalamus)</a:t>
            </a:r>
          </a:p>
          <a:p>
            <a:pPr marL="0" indent="0">
              <a:buNone/>
            </a:pPr>
            <a:r>
              <a:rPr lang="en-US" dirty="0"/>
              <a:t>Increased body temperature will: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Inhibit growth</a:t>
            </a:r>
            <a:r>
              <a:rPr lang="en-US" dirty="0"/>
              <a:t> of some bacteria and viruses.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Speed up the rate of chemical reactions</a:t>
            </a:r>
            <a:r>
              <a:rPr lang="en-US" dirty="0"/>
              <a:t>, allowing cells to </a:t>
            </a:r>
            <a:r>
              <a:rPr lang="en-US" dirty="0">
                <a:solidFill>
                  <a:schemeClr val="accent2"/>
                </a:solidFill>
              </a:rPr>
              <a:t>repair</a:t>
            </a:r>
            <a:r>
              <a:rPr lang="en-US" dirty="0"/>
              <a:t> themselves at </a:t>
            </a:r>
            <a:r>
              <a:rPr lang="en-US" dirty="0">
                <a:solidFill>
                  <a:schemeClr val="accent2"/>
                </a:solidFill>
              </a:rPr>
              <a:t>a faster rate. 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b="1" dirty="0" err="1">
                <a:solidFill>
                  <a:schemeClr val="accent6"/>
                </a:solidFill>
              </a:rPr>
              <a:t>Pyrogens</a:t>
            </a:r>
            <a:r>
              <a:rPr lang="en-US" b="1" dirty="0">
                <a:solidFill>
                  <a:schemeClr val="accent6"/>
                </a:solidFill>
              </a:rPr>
              <a:t> </a:t>
            </a:r>
            <a:r>
              <a:rPr lang="en-US" dirty="0"/>
              <a:t>– chemicals released by white blood cells during inflammatory response which act directly on hypothalamus, causing it to lower body temperature.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03750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Lymphatic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Lymph fluid will </a:t>
            </a:r>
            <a:r>
              <a:rPr lang="en-US" dirty="0">
                <a:solidFill>
                  <a:schemeClr val="accent2"/>
                </a:solidFill>
              </a:rPr>
              <a:t>carry pathogens </a:t>
            </a:r>
            <a:r>
              <a:rPr lang="en-US" dirty="0"/>
              <a:t>to </a:t>
            </a:r>
            <a:r>
              <a:rPr lang="en-US" dirty="0">
                <a:solidFill>
                  <a:schemeClr val="accent2"/>
                </a:solidFill>
              </a:rPr>
              <a:t>lymph nodes</a:t>
            </a:r>
          </a:p>
          <a:p>
            <a:r>
              <a:rPr lang="en-US" dirty="0"/>
              <a:t>The lymph nodes form a </a:t>
            </a:r>
            <a:r>
              <a:rPr lang="en-US" dirty="0">
                <a:solidFill>
                  <a:schemeClr val="accent2"/>
                </a:solidFill>
              </a:rPr>
              <a:t>mesh which traps </a:t>
            </a:r>
            <a:r>
              <a:rPr lang="en-US" dirty="0"/>
              <a:t>in bacteria and foreign micro-organisms. </a:t>
            </a:r>
          </a:p>
          <a:p>
            <a:r>
              <a:rPr lang="en-US" dirty="0"/>
              <a:t>This allow </a:t>
            </a:r>
            <a:r>
              <a:rPr lang="en-US" dirty="0">
                <a:solidFill>
                  <a:schemeClr val="accent2"/>
                </a:solidFill>
              </a:rPr>
              <a:t>macrophages</a:t>
            </a:r>
            <a:r>
              <a:rPr lang="en-US" dirty="0"/>
              <a:t> to come into lymph node and </a:t>
            </a:r>
            <a:r>
              <a:rPr lang="en-US" dirty="0">
                <a:solidFill>
                  <a:schemeClr val="accent2"/>
                </a:solidFill>
              </a:rPr>
              <a:t>engulf and destroy </a:t>
            </a:r>
            <a:r>
              <a:rPr lang="en-US" dirty="0"/>
              <a:t>the pathogen </a:t>
            </a:r>
          </a:p>
        </p:txBody>
      </p:sp>
    </p:spTree>
    <p:extLst>
      <p:ext uri="{BB962C8B-B14F-4D97-AF65-F5344CB8AC3E}">
        <p14:creationId xmlns:p14="http://schemas.microsoft.com/office/powerpoint/2010/main" val="2305415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Helping the body’s non-specific defense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6514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Good Hygiene</a:t>
            </a:r>
          </a:p>
          <a:p>
            <a:r>
              <a:rPr lang="en-US" sz="2400" dirty="0"/>
              <a:t>Wash hands</a:t>
            </a:r>
          </a:p>
          <a:p>
            <a:r>
              <a:rPr lang="en-US" sz="2400" dirty="0"/>
              <a:t>Cover mouth</a:t>
            </a:r>
          </a:p>
          <a:p>
            <a:r>
              <a:rPr lang="en-US" sz="2400" dirty="0"/>
              <a:t>Wear gloves</a:t>
            </a:r>
          </a:p>
          <a:p>
            <a:r>
              <a:rPr lang="en-US" sz="2400" dirty="0"/>
              <a:t>Wipe surfaces </a:t>
            </a:r>
          </a:p>
          <a:p>
            <a:r>
              <a:rPr lang="en-US" sz="2400" dirty="0"/>
              <a:t>Use tongs, tweezers, pliers</a:t>
            </a:r>
          </a:p>
          <a:p>
            <a:r>
              <a:rPr lang="en-US" sz="2400" dirty="0"/>
              <a:t>No sharing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2400" b="1" dirty="0"/>
              <a:t>Mechanical Barriers</a:t>
            </a:r>
          </a:p>
          <a:p>
            <a:pPr marL="0" indent="0">
              <a:buNone/>
            </a:pPr>
            <a:r>
              <a:rPr lang="en-US" sz="2400" dirty="0"/>
              <a:t>Obstacles for invading pathogens </a:t>
            </a:r>
            <a:br>
              <a:rPr lang="en-US" sz="2400" dirty="0"/>
            </a:br>
            <a:r>
              <a:rPr lang="en-US" sz="2400" dirty="0"/>
              <a:t>e.g. face masks protective clothing, gloves, safety glasses, condoms</a:t>
            </a:r>
          </a:p>
          <a:p>
            <a:pPr marL="0" indent="0">
              <a:buNone/>
            </a:pPr>
            <a:r>
              <a:rPr lang="en-US" sz="2400" b="1" dirty="0"/>
              <a:t>   </a:t>
            </a:r>
          </a:p>
          <a:p>
            <a:pPr marL="0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2992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Defenses </a:t>
            </a:r>
            <a:r>
              <a:rPr lang="en-US"/>
              <a:t>against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685585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Most pathogenic organisms are never able to enter the body, and if they do they are destroyed before they cause symptoms of disease.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Our bodies defense system against pathogens can be broken down into two categories, </a:t>
            </a:r>
            <a:r>
              <a:rPr lang="en-US" u="sng" dirty="0"/>
              <a:t>non-specific </a:t>
            </a:r>
            <a:r>
              <a:rPr lang="en-US" dirty="0"/>
              <a:t>defense and specific </a:t>
            </a:r>
            <a:r>
              <a:rPr lang="en-US" u="sng" dirty="0"/>
              <a:t>defense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PowerPoint will focus on NON-SPECIFIC defense.</a:t>
            </a:r>
          </a:p>
        </p:txBody>
      </p:sp>
    </p:spTree>
    <p:extLst>
      <p:ext uri="{BB962C8B-B14F-4D97-AF65-F5344CB8AC3E}">
        <p14:creationId xmlns:p14="http://schemas.microsoft.com/office/powerpoint/2010/main" val="611405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Non-specific </a:t>
            </a:r>
            <a:r>
              <a:rPr lang="en-US" dirty="0" err="1"/>
              <a:t>defences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493594"/>
            <a:ext cx="10515600" cy="2874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Non-specific defenses are our bodies </a:t>
            </a:r>
            <a:r>
              <a:rPr lang="en-US" dirty="0">
                <a:solidFill>
                  <a:schemeClr val="accent6"/>
                </a:solidFill>
              </a:rPr>
              <a:t>first line of defense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They are, as the name suggests, non-specific meaning they work against </a:t>
            </a:r>
            <a:r>
              <a:rPr lang="en-US" dirty="0">
                <a:solidFill>
                  <a:schemeClr val="accent6"/>
                </a:solidFill>
              </a:rPr>
              <a:t>all </a:t>
            </a:r>
            <a:r>
              <a:rPr lang="en-US" dirty="0"/>
              <a:t>pathogens. </a:t>
            </a:r>
          </a:p>
          <a:p>
            <a:pPr marL="0" indent="0">
              <a:buNone/>
            </a:pPr>
            <a:r>
              <a:rPr lang="en-US" dirty="0"/>
              <a:t>Non-specific defenses can be either external or internal defenses. These include:</a:t>
            </a:r>
          </a:p>
          <a:p>
            <a:pPr marL="228600" lvl="1" indent="0">
              <a:buNone/>
            </a:pPr>
            <a:endParaRPr lang="en-US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838199" y="3681028"/>
            <a:ext cx="7250724" cy="484164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0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External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Skin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Mucous membranes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Hairs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Cilia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Acids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Lysozyme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Cerumen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Flushing action	</a:t>
            </a: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Internal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Phagocytes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Leucocytes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Macrophages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Inflammation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Fever</a:t>
            </a:r>
          </a:p>
        </p:txBody>
      </p:sp>
    </p:spTree>
    <p:extLst>
      <p:ext uri="{BB962C8B-B14F-4D97-AF65-F5344CB8AC3E}">
        <p14:creationId xmlns:p14="http://schemas.microsoft.com/office/powerpoint/2010/main" val="304448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non-specific </a:t>
            </a:r>
            <a:r>
              <a:rPr lang="en-US" dirty="0" err="1"/>
              <a:t>defences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3501"/>
            <a:ext cx="10685585" cy="48393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Skin</a:t>
            </a:r>
          </a:p>
          <a:p>
            <a:pPr lvl="1"/>
            <a:r>
              <a:rPr lang="en-US" sz="2000" dirty="0"/>
              <a:t>Physical barrier between the internal and external environment of the body. </a:t>
            </a:r>
            <a:br>
              <a:rPr lang="en-US" sz="2000" dirty="0"/>
            </a:br>
            <a:r>
              <a:rPr lang="en-US" sz="2000" dirty="0"/>
              <a:t>It is difficult for pathogens to become established on the skin as it is continually occupied by other bacteria. </a:t>
            </a:r>
          </a:p>
          <a:p>
            <a:pPr lvl="1"/>
            <a:r>
              <a:rPr lang="en-US" sz="2000" dirty="0"/>
              <a:t>Secretes </a:t>
            </a:r>
            <a:r>
              <a:rPr lang="en-US" sz="2000" b="1" dirty="0">
                <a:solidFill>
                  <a:schemeClr val="accent6"/>
                </a:solidFill>
              </a:rPr>
              <a:t>sebum</a:t>
            </a:r>
            <a:r>
              <a:rPr lang="en-US" sz="2000" dirty="0"/>
              <a:t>, an </a:t>
            </a:r>
            <a:r>
              <a:rPr lang="en-US" sz="2000" dirty="0">
                <a:solidFill>
                  <a:schemeClr val="accent2"/>
                </a:solidFill>
              </a:rPr>
              <a:t>oily fluid</a:t>
            </a:r>
            <a:r>
              <a:rPr lang="en-US" sz="2000" dirty="0"/>
              <a:t> that can </a:t>
            </a:r>
            <a:r>
              <a:rPr lang="en-US" sz="2000" dirty="0">
                <a:solidFill>
                  <a:schemeClr val="accent2"/>
                </a:solidFill>
              </a:rPr>
              <a:t>kill</a:t>
            </a:r>
            <a:r>
              <a:rPr lang="en-US" sz="2000" dirty="0"/>
              <a:t> pathogens. 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Fatty acids and salts</a:t>
            </a:r>
            <a:r>
              <a:rPr lang="en-US" sz="2000" dirty="0"/>
              <a:t> in </a:t>
            </a:r>
            <a:r>
              <a:rPr lang="en-US" sz="2000" dirty="0">
                <a:solidFill>
                  <a:schemeClr val="accent6"/>
                </a:solidFill>
              </a:rPr>
              <a:t>sweat</a:t>
            </a:r>
            <a:r>
              <a:rPr lang="en-US" sz="2000" dirty="0"/>
              <a:t> also prevents micro-organisms from growing. 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b="1" dirty="0"/>
              <a:t>Mucous membranes</a:t>
            </a:r>
          </a:p>
          <a:p>
            <a:pPr lvl="1"/>
            <a:r>
              <a:rPr lang="en-US" sz="2000" dirty="0"/>
              <a:t>Line body cavities and </a:t>
            </a:r>
            <a:r>
              <a:rPr lang="en-US" sz="2000" dirty="0">
                <a:solidFill>
                  <a:schemeClr val="accent6"/>
                </a:solidFill>
              </a:rPr>
              <a:t>secrete mucous </a:t>
            </a:r>
            <a:r>
              <a:rPr lang="en-US" sz="2000" dirty="0"/>
              <a:t>which </a:t>
            </a:r>
            <a:r>
              <a:rPr lang="en-US" sz="2000" dirty="0">
                <a:solidFill>
                  <a:schemeClr val="accent2"/>
                </a:solidFill>
              </a:rPr>
              <a:t>prevents entry</a:t>
            </a:r>
            <a:r>
              <a:rPr lang="en-US" sz="2000" dirty="0"/>
              <a:t> of pathogens into the body. </a:t>
            </a:r>
          </a:p>
        </p:txBody>
      </p:sp>
    </p:spTree>
    <p:extLst>
      <p:ext uri="{BB962C8B-B14F-4D97-AF65-F5344CB8AC3E}">
        <p14:creationId xmlns:p14="http://schemas.microsoft.com/office/powerpoint/2010/main" val="214507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non-specific </a:t>
            </a:r>
            <a:r>
              <a:rPr lang="en-US" dirty="0" err="1"/>
              <a:t>defences</a:t>
            </a:r>
            <a:r>
              <a:rPr lang="en-US" dirty="0"/>
              <a:t>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814538" cy="47223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Hairs</a:t>
            </a:r>
          </a:p>
          <a:p>
            <a:pPr lvl="1"/>
            <a:r>
              <a:rPr lang="en-US" sz="2000" dirty="0"/>
              <a:t>Used to </a:t>
            </a:r>
            <a:r>
              <a:rPr lang="en-US" sz="2000" dirty="0">
                <a:solidFill>
                  <a:schemeClr val="accent2"/>
                </a:solidFill>
              </a:rPr>
              <a:t>trap particles </a:t>
            </a:r>
            <a:r>
              <a:rPr lang="en-US" sz="2000" dirty="0"/>
              <a:t>and prevent them moving through respiratory system.</a:t>
            </a:r>
          </a:p>
          <a:p>
            <a:pPr marL="0" indent="0">
              <a:buNone/>
            </a:pPr>
            <a:r>
              <a:rPr lang="en-US" b="1" dirty="0"/>
              <a:t>Cilia</a:t>
            </a:r>
          </a:p>
          <a:p>
            <a:pPr lvl="1"/>
            <a:r>
              <a:rPr lang="en-US" sz="2000" dirty="0"/>
              <a:t>Tiny hairs which move with a </a:t>
            </a:r>
            <a:r>
              <a:rPr lang="en-US" sz="2000" dirty="0">
                <a:solidFill>
                  <a:schemeClr val="accent2"/>
                </a:solidFill>
              </a:rPr>
              <a:t>beating motion</a:t>
            </a:r>
            <a:r>
              <a:rPr lang="en-US" sz="2000" dirty="0"/>
              <a:t>. </a:t>
            </a:r>
            <a:br>
              <a:rPr lang="en-US" sz="2000" dirty="0"/>
            </a:br>
            <a:r>
              <a:rPr lang="en-US" sz="2000" dirty="0"/>
              <a:t>Their role is to </a:t>
            </a:r>
            <a:r>
              <a:rPr lang="en-US" sz="2000" dirty="0">
                <a:solidFill>
                  <a:schemeClr val="accent2"/>
                </a:solidFill>
              </a:rPr>
              <a:t>move mucous containing trapped micro-organisms</a:t>
            </a:r>
            <a:r>
              <a:rPr lang="en-US" sz="2000" dirty="0"/>
              <a:t> to the throat.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0026"/>
          <a:stretch/>
        </p:blipFill>
        <p:spPr>
          <a:xfrm>
            <a:off x="3849511" y="3951229"/>
            <a:ext cx="3429000" cy="2136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19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non-specific </a:t>
            </a:r>
            <a:r>
              <a:rPr lang="en-US" dirty="0" err="1"/>
              <a:t>defences</a:t>
            </a:r>
            <a:r>
              <a:rPr lang="en-US" dirty="0"/>
              <a:t>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228" y="1690688"/>
            <a:ext cx="10421572" cy="48059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Acids</a:t>
            </a:r>
          </a:p>
          <a:p>
            <a:pPr marL="0" indent="0">
              <a:buNone/>
            </a:pPr>
            <a:r>
              <a:rPr lang="en-US" sz="2400" dirty="0"/>
              <a:t>Acidic fluids which can </a:t>
            </a:r>
            <a:r>
              <a:rPr lang="en-US" sz="2400" dirty="0">
                <a:solidFill>
                  <a:schemeClr val="accent2"/>
                </a:solidFill>
              </a:rPr>
              <a:t>destroy micro-organisms</a:t>
            </a:r>
            <a:r>
              <a:rPr lang="en-US" sz="2400" dirty="0"/>
              <a:t>. </a:t>
            </a:r>
            <a:br>
              <a:rPr lang="en-US" sz="2400" dirty="0"/>
            </a:br>
            <a:r>
              <a:rPr lang="en-US" sz="2400" dirty="0"/>
              <a:t>E.g. stomach juices, acidic secretions from the vagina and also sweat.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Lysozyme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Bacteria killing enzyme</a:t>
            </a:r>
            <a:r>
              <a:rPr lang="en-US" sz="2400" dirty="0"/>
              <a:t>. </a:t>
            </a:r>
            <a:br>
              <a:rPr lang="en-US" sz="2400" dirty="0"/>
            </a:br>
            <a:r>
              <a:rPr lang="en-US" sz="2400" dirty="0"/>
              <a:t>Found in </a:t>
            </a:r>
            <a:r>
              <a:rPr lang="en-US" sz="2400" dirty="0">
                <a:solidFill>
                  <a:schemeClr val="accent6"/>
                </a:solidFill>
              </a:rPr>
              <a:t>tear, sweat, saliva </a:t>
            </a:r>
            <a:r>
              <a:rPr lang="en-US" sz="2400" dirty="0"/>
              <a:t>and </a:t>
            </a:r>
            <a:r>
              <a:rPr lang="en-US" sz="2400" dirty="0">
                <a:solidFill>
                  <a:schemeClr val="accent6"/>
                </a:solidFill>
              </a:rPr>
              <a:t>secretions</a:t>
            </a:r>
            <a:r>
              <a:rPr lang="en-US" sz="2400" dirty="0"/>
              <a:t> of </a:t>
            </a:r>
            <a:r>
              <a:rPr lang="en-US" sz="2400" dirty="0">
                <a:solidFill>
                  <a:schemeClr val="accent6"/>
                </a:solidFill>
              </a:rPr>
              <a:t>nose and tissue fluid.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Cerumen (ear wax)</a:t>
            </a:r>
          </a:p>
          <a:p>
            <a:pPr marL="0" indent="0">
              <a:buNone/>
            </a:pPr>
            <a:r>
              <a:rPr lang="en-US" sz="2400" dirty="0"/>
              <a:t>Slightly acidic and </a:t>
            </a:r>
            <a:r>
              <a:rPr lang="en-US" sz="2400" dirty="0">
                <a:solidFill>
                  <a:schemeClr val="accent6"/>
                </a:solidFill>
              </a:rPr>
              <a:t>contains lysozymes</a:t>
            </a:r>
            <a:r>
              <a:rPr lang="en-US" sz="2400" dirty="0"/>
              <a:t>, protecting the outer ear.  </a:t>
            </a:r>
            <a:r>
              <a:rPr lang="en-US" dirty="0"/>
              <a:t> </a:t>
            </a:r>
          </a:p>
          <a:p>
            <a:pPr lvl="1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7390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non-specific </a:t>
            </a:r>
            <a:r>
              <a:rPr lang="en-US" dirty="0" err="1"/>
              <a:t>defences</a:t>
            </a:r>
            <a:r>
              <a:rPr lang="en-US" dirty="0"/>
              <a:t> cont.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37059"/>
            <a:ext cx="10515599" cy="4755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Flushing action</a:t>
            </a:r>
          </a:p>
          <a:p>
            <a:r>
              <a:rPr lang="en-US" sz="2400" dirty="0"/>
              <a:t>Movement of fluids prevent pathogens from infecting the body. </a:t>
            </a:r>
          </a:p>
          <a:p>
            <a:r>
              <a:rPr lang="en-US" sz="2400" dirty="0"/>
              <a:t>Examples include </a:t>
            </a:r>
            <a:r>
              <a:rPr lang="en-US" sz="2400" dirty="0">
                <a:solidFill>
                  <a:schemeClr val="accent6"/>
                </a:solidFill>
              </a:rPr>
              <a:t>tears, sweat, saliva</a:t>
            </a:r>
            <a:r>
              <a:rPr lang="en-US" sz="2400" dirty="0"/>
              <a:t> and the movement of </a:t>
            </a:r>
            <a:r>
              <a:rPr lang="en-US" sz="2400" dirty="0">
                <a:solidFill>
                  <a:schemeClr val="accent6"/>
                </a:solidFill>
              </a:rPr>
              <a:t>urine through the urethra </a:t>
            </a:r>
            <a:r>
              <a:rPr lang="en-US" sz="2400" dirty="0"/>
              <a:t>to be expelled.</a:t>
            </a:r>
          </a:p>
          <a:p>
            <a:r>
              <a:rPr lang="en-US" sz="2400" dirty="0"/>
              <a:t>Can </a:t>
            </a:r>
            <a:r>
              <a:rPr lang="en-US" sz="2400" dirty="0">
                <a:solidFill>
                  <a:schemeClr val="accent2"/>
                </a:solidFill>
              </a:rPr>
              <a:t>prevent </a:t>
            </a:r>
            <a:r>
              <a:rPr lang="en-US" sz="2400" dirty="0"/>
              <a:t>bladder or kidney </a:t>
            </a:r>
            <a:r>
              <a:rPr lang="en-US" sz="2400" dirty="0">
                <a:solidFill>
                  <a:schemeClr val="accent2"/>
                </a:solidFill>
              </a:rPr>
              <a:t>infections </a:t>
            </a:r>
            <a:r>
              <a:rPr lang="en-US" sz="2400" dirty="0"/>
              <a:t>so bacteria </a:t>
            </a:r>
            <a:r>
              <a:rPr lang="en-US" sz="2400" dirty="0">
                <a:solidFill>
                  <a:schemeClr val="accent2"/>
                </a:solidFill>
              </a:rPr>
              <a:t>cannot move up </a:t>
            </a:r>
            <a:r>
              <a:rPr lang="en-US" sz="2400" dirty="0"/>
              <a:t>urethra. </a:t>
            </a:r>
          </a:p>
          <a:p>
            <a:pPr marL="228600" lvl="1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4956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br>
              <a:rPr lang="en-US" dirty="0"/>
            </a:br>
            <a:r>
              <a:rPr lang="en-US" dirty="0"/>
              <a:t>External non-specific </a:t>
            </a:r>
            <a:r>
              <a:rPr lang="en-US" dirty="0" err="1"/>
              <a:t>defences</a:t>
            </a:r>
            <a:endParaRPr lang="en-US" dirty="0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03" r="-4603"/>
          <a:stretch>
            <a:fillRect/>
          </a:stretch>
        </p:blipFill>
        <p:spPr>
          <a:xfrm>
            <a:off x="2057644" y="1690688"/>
            <a:ext cx="7556313" cy="4867168"/>
          </a:xfrm>
        </p:spPr>
      </p:pic>
    </p:spTree>
    <p:extLst>
      <p:ext uri="{BB962C8B-B14F-4D97-AF65-F5344CB8AC3E}">
        <p14:creationId xmlns:p14="http://schemas.microsoft.com/office/powerpoint/2010/main" val="222859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Protective reflexes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88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Automatic response to a stimulus with the goal of protecting the body. Protective reflexes include:</a:t>
            </a:r>
          </a:p>
          <a:p>
            <a:r>
              <a:rPr lang="en-US" dirty="0"/>
              <a:t>Sneezing</a:t>
            </a:r>
          </a:p>
          <a:p>
            <a:r>
              <a:rPr lang="en-US" dirty="0"/>
              <a:t>Coughing</a:t>
            </a:r>
          </a:p>
          <a:p>
            <a:r>
              <a:rPr lang="en-US" dirty="0"/>
              <a:t>Vomiting</a:t>
            </a:r>
          </a:p>
          <a:p>
            <a:r>
              <a:rPr lang="en-US" dirty="0" err="1"/>
              <a:t>Diarrhoea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22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515</Words>
  <Application>Microsoft Macintosh PowerPoint</Application>
  <PresentationFormat>Widescreen</PresentationFormat>
  <Paragraphs>112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Non-Specific Defences</vt:lpstr>
      <vt:lpstr>Defenses against disease</vt:lpstr>
      <vt:lpstr>Non-specific defences</vt:lpstr>
      <vt:lpstr>External non-specific defences</vt:lpstr>
      <vt:lpstr>External non-specific defences cont.</vt:lpstr>
      <vt:lpstr>External non-specific defences cont.</vt:lpstr>
      <vt:lpstr>External non-specific defences cont. </vt:lpstr>
      <vt:lpstr>Summary External non-specific defences</vt:lpstr>
      <vt:lpstr>Protective reflexes</vt:lpstr>
      <vt:lpstr>Internal non-specific defenses</vt:lpstr>
      <vt:lpstr>Internal non-specific defenses cont. </vt:lpstr>
      <vt:lpstr>Internal non-specific defenses cont. </vt:lpstr>
      <vt:lpstr>Internal non-specific defenses cont. </vt:lpstr>
      <vt:lpstr>Internal non-specific defenses cont. </vt:lpstr>
      <vt:lpstr>Lymphatic System</vt:lpstr>
      <vt:lpstr>Helping the body’s non-specific defense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Non-Specific Defences</dc:title>
  <dc:creator>TU Thanh [John Forrest Secondary College]</dc:creator>
  <cp:lastModifiedBy>TU Thanh [John Forrest Secondary College]</cp:lastModifiedBy>
  <cp:revision>4</cp:revision>
  <dcterms:created xsi:type="dcterms:W3CDTF">2019-04-29T18:48:05Z</dcterms:created>
  <dcterms:modified xsi:type="dcterms:W3CDTF">2019-05-01T03:59:12Z</dcterms:modified>
</cp:coreProperties>
</file>